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7" r:id="rId4"/>
    <p:sldId id="259" r:id="rId5"/>
    <p:sldId id="262" r:id="rId6"/>
    <p:sldId id="258" r:id="rId7"/>
    <p:sldId id="260" r:id="rId8"/>
    <p:sldId id="261" r:id="rId9"/>
    <p:sldId id="263" r:id="rId10"/>
    <p:sldId id="264" r:id="rId11"/>
    <p:sldId id="265" r:id="rId12"/>
    <p:sldId id="266" r:id="rId13"/>
    <p:sldId id="267" r:id="rId14"/>
    <p:sldId id="268" r:id="rId15"/>
    <p:sldId id="274" r:id="rId16"/>
    <p:sldId id="269" r:id="rId17"/>
    <p:sldId id="270" r:id="rId18"/>
    <p:sldId id="271" r:id="rId19"/>
    <p:sldId id="272" r:id="rId20"/>
    <p:sldId id="273"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0CCCAC-439F-45E4-80A5-9A260EA82BCA}" type="datetimeFigureOut">
              <a:rPr lang="en-US" smtClean="0"/>
              <a:pPr/>
              <a:t>3/30/2012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6625D-FCAE-475B-A5A3-4915592000EB}" type="slidenum">
              <a:rPr lang="en-US" smtClean="0"/>
              <a:pPr/>
              <a:t>‹#›</a:t>
            </a:fld>
            <a:endParaRPr lang="en-US"/>
          </a:p>
        </p:txBody>
      </p:sp>
    </p:spTree>
    <p:extLst>
      <p:ext uri="{BB962C8B-B14F-4D97-AF65-F5344CB8AC3E}">
        <p14:creationId xmlns="" xmlns:p14="http://schemas.microsoft.com/office/powerpoint/2010/main" val="2760299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0CCCAC-439F-45E4-80A5-9A260EA82BCA}" type="datetimeFigureOut">
              <a:rPr lang="en-US" smtClean="0"/>
              <a:pPr/>
              <a:t>3/30/2012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6625D-FCAE-475B-A5A3-4915592000EB}" type="slidenum">
              <a:rPr lang="en-US" smtClean="0"/>
              <a:pPr/>
              <a:t>‹#›</a:t>
            </a:fld>
            <a:endParaRPr lang="en-US"/>
          </a:p>
        </p:txBody>
      </p:sp>
    </p:spTree>
    <p:extLst>
      <p:ext uri="{BB962C8B-B14F-4D97-AF65-F5344CB8AC3E}">
        <p14:creationId xmlns="" xmlns:p14="http://schemas.microsoft.com/office/powerpoint/2010/main" val="11732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0CCCAC-439F-45E4-80A5-9A260EA82BCA}" type="datetimeFigureOut">
              <a:rPr lang="en-US" smtClean="0"/>
              <a:pPr/>
              <a:t>3/30/2012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6625D-FCAE-475B-A5A3-4915592000EB}" type="slidenum">
              <a:rPr lang="en-US" smtClean="0"/>
              <a:pPr/>
              <a:t>‹#›</a:t>
            </a:fld>
            <a:endParaRPr lang="en-US"/>
          </a:p>
        </p:txBody>
      </p:sp>
    </p:spTree>
    <p:extLst>
      <p:ext uri="{BB962C8B-B14F-4D97-AF65-F5344CB8AC3E}">
        <p14:creationId xmlns="" xmlns:p14="http://schemas.microsoft.com/office/powerpoint/2010/main" val="371644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0CCCAC-439F-45E4-80A5-9A260EA82BCA}" type="datetimeFigureOut">
              <a:rPr lang="en-US" smtClean="0"/>
              <a:pPr/>
              <a:t>3/30/2012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6625D-FCAE-475B-A5A3-4915592000EB}" type="slidenum">
              <a:rPr lang="en-US" smtClean="0"/>
              <a:pPr/>
              <a:t>‹#›</a:t>
            </a:fld>
            <a:endParaRPr lang="en-US"/>
          </a:p>
        </p:txBody>
      </p:sp>
    </p:spTree>
    <p:extLst>
      <p:ext uri="{BB962C8B-B14F-4D97-AF65-F5344CB8AC3E}">
        <p14:creationId xmlns="" xmlns:p14="http://schemas.microsoft.com/office/powerpoint/2010/main" val="127297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0CCCAC-439F-45E4-80A5-9A260EA82BCA}" type="datetimeFigureOut">
              <a:rPr lang="en-US" smtClean="0"/>
              <a:pPr/>
              <a:t>3/30/2012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6625D-FCAE-475B-A5A3-4915592000EB}" type="slidenum">
              <a:rPr lang="en-US" smtClean="0"/>
              <a:pPr/>
              <a:t>‹#›</a:t>
            </a:fld>
            <a:endParaRPr lang="en-US"/>
          </a:p>
        </p:txBody>
      </p:sp>
    </p:spTree>
    <p:extLst>
      <p:ext uri="{BB962C8B-B14F-4D97-AF65-F5344CB8AC3E}">
        <p14:creationId xmlns="" xmlns:p14="http://schemas.microsoft.com/office/powerpoint/2010/main" val="1664010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0CCCAC-439F-45E4-80A5-9A260EA82BCA}" type="datetimeFigureOut">
              <a:rPr lang="en-US" smtClean="0"/>
              <a:pPr/>
              <a:t>3/30/2012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86625D-FCAE-475B-A5A3-4915592000EB}" type="slidenum">
              <a:rPr lang="en-US" smtClean="0"/>
              <a:pPr/>
              <a:t>‹#›</a:t>
            </a:fld>
            <a:endParaRPr lang="en-US"/>
          </a:p>
        </p:txBody>
      </p:sp>
    </p:spTree>
    <p:extLst>
      <p:ext uri="{BB962C8B-B14F-4D97-AF65-F5344CB8AC3E}">
        <p14:creationId xmlns="" xmlns:p14="http://schemas.microsoft.com/office/powerpoint/2010/main" val="2363372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0CCCAC-439F-45E4-80A5-9A260EA82BCA}" type="datetimeFigureOut">
              <a:rPr lang="en-US" smtClean="0"/>
              <a:pPr/>
              <a:t>3/30/2012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86625D-FCAE-475B-A5A3-4915592000EB}" type="slidenum">
              <a:rPr lang="en-US" smtClean="0"/>
              <a:pPr/>
              <a:t>‹#›</a:t>
            </a:fld>
            <a:endParaRPr lang="en-US"/>
          </a:p>
        </p:txBody>
      </p:sp>
    </p:spTree>
    <p:extLst>
      <p:ext uri="{BB962C8B-B14F-4D97-AF65-F5344CB8AC3E}">
        <p14:creationId xmlns="" xmlns:p14="http://schemas.microsoft.com/office/powerpoint/2010/main" val="980886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0CCCAC-439F-45E4-80A5-9A260EA82BCA}" type="datetimeFigureOut">
              <a:rPr lang="en-US" smtClean="0"/>
              <a:pPr/>
              <a:t>3/30/2012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86625D-FCAE-475B-A5A3-4915592000EB}" type="slidenum">
              <a:rPr lang="en-US" smtClean="0"/>
              <a:pPr/>
              <a:t>‹#›</a:t>
            </a:fld>
            <a:endParaRPr lang="en-US"/>
          </a:p>
        </p:txBody>
      </p:sp>
    </p:spTree>
    <p:extLst>
      <p:ext uri="{BB962C8B-B14F-4D97-AF65-F5344CB8AC3E}">
        <p14:creationId xmlns="" xmlns:p14="http://schemas.microsoft.com/office/powerpoint/2010/main" val="370503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0CCCAC-439F-45E4-80A5-9A260EA82BCA}" type="datetimeFigureOut">
              <a:rPr lang="en-US" smtClean="0"/>
              <a:pPr/>
              <a:t>3/30/2012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86625D-FCAE-475B-A5A3-4915592000EB}" type="slidenum">
              <a:rPr lang="en-US" smtClean="0"/>
              <a:pPr/>
              <a:t>‹#›</a:t>
            </a:fld>
            <a:endParaRPr lang="en-US"/>
          </a:p>
        </p:txBody>
      </p:sp>
    </p:spTree>
    <p:extLst>
      <p:ext uri="{BB962C8B-B14F-4D97-AF65-F5344CB8AC3E}">
        <p14:creationId xmlns="" xmlns:p14="http://schemas.microsoft.com/office/powerpoint/2010/main" val="3924325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0CCCAC-439F-45E4-80A5-9A260EA82BCA}" type="datetimeFigureOut">
              <a:rPr lang="en-US" smtClean="0"/>
              <a:pPr/>
              <a:t>3/30/2012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86625D-FCAE-475B-A5A3-4915592000EB}" type="slidenum">
              <a:rPr lang="en-US" smtClean="0"/>
              <a:pPr/>
              <a:t>‹#›</a:t>
            </a:fld>
            <a:endParaRPr lang="en-US"/>
          </a:p>
        </p:txBody>
      </p:sp>
    </p:spTree>
    <p:extLst>
      <p:ext uri="{BB962C8B-B14F-4D97-AF65-F5344CB8AC3E}">
        <p14:creationId xmlns="" xmlns:p14="http://schemas.microsoft.com/office/powerpoint/2010/main" val="2245691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0CCCAC-439F-45E4-80A5-9A260EA82BCA}" type="datetimeFigureOut">
              <a:rPr lang="en-US" smtClean="0"/>
              <a:pPr/>
              <a:t>3/30/2012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86625D-FCAE-475B-A5A3-4915592000EB}" type="slidenum">
              <a:rPr lang="en-US" smtClean="0"/>
              <a:pPr/>
              <a:t>‹#›</a:t>
            </a:fld>
            <a:endParaRPr lang="en-US"/>
          </a:p>
        </p:txBody>
      </p:sp>
    </p:spTree>
    <p:extLst>
      <p:ext uri="{BB962C8B-B14F-4D97-AF65-F5344CB8AC3E}">
        <p14:creationId xmlns="" xmlns:p14="http://schemas.microsoft.com/office/powerpoint/2010/main" val="3662315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39999">
              <a:schemeClr val="bg1">
                <a:lumMod val="85000"/>
              </a:schemeClr>
            </a:gs>
            <a:gs pos="70000">
              <a:schemeClr val="bg1">
                <a:lumMod val="75000"/>
              </a:schemeClr>
            </a:gs>
            <a:gs pos="100000">
              <a:schemeClr val="bg1">
                <a:lumMod val="5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0CCCAC-439F-45E4-80A5-9A260EA82BCA}" type="datetimeFigureOut">
              <a:rPr lang="en-US" smtClean="0"/>
              <a:pPr/>
              <a:t>3/30/2012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86625D-FCAE-475B-A5A3-4915592000EB}" type="slidenum">
              <a:rPr lang="en-US" smtClean="0"/>
              <a:pPr/>
              <a:t>‹#›</a:t>
            </a:fld>
            <a:endParaRPr lang="en-US"/>
          </a:p>
        </p:txBody>
      </p:sp>
    </p:spTree>
    <p:extLst>
      <p:ext uri="{BB962C8B-B14F-4D97-AF65-F5344CB8AC3E}">
        <p14:creationId xmlns="" xmlns:p14="http://schemas.microsoft.com/office/powerpoint/2010/main" val="1513175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4419600"/>
            <a:ext cx="7772400" cy="1470025"/>
          </a:xfrm>
        </p:spPr>
        <p:txBody>
          <a:bodyPr/>
          <a:lstStyle/>
          <a:p>
            <a:r>
              <a:rPr lang="en-US" dirty="0" smtClean="0">
                <a:latin typeface="Impact" pitchFamily="34" charset="0"/>
              </a:rPr>
              <a:t>2012</a:t>
            </a:r>
            <a:endParaRPr lang="en-US" dirty="0">
              <a:latin typeface="Impact" pitchFamily="34" charset="0"/>
            </a:endParaRPr>
          </a:p>
        </p:txBody>
      </p:sp>
      <p:pic>
        <p:nvPicPr>
          <p:cNvPr id="5122" name="Picture 2" descr="click to clos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09799" y="914400"/>
            <a:ext cx="4600575" cy="32670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50601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pitchFamily="34" charset="0"/>
              </a:rPr>
              <a:t>Chairman’s </a:t>
            </a:r>
            <a:endParaRPr lang="en-US" dirty="0">
              <a:latin typeface="Impact" pitchFamily="34" charset="0"/>
            </a:endParaRPr>
          </a:p>
        </p:txBody>
      </p:sp>
      <p:sp>
        <p:nvSpPr>
          <p:cNvPr id="3" name="Content Placeholder 2"/>
          <p:cNvSpPr>
            <a:spLocks noGrp="1"/>
          </p:cNvSpPr>
          <p:nvPr>
            <p:ph sz="half" idx="1"/>
          </p:nvPr>
        </p:nvSpPr>
        <p:spPr/>
        <p:txBody>
          <a:bodyPr/>
          <a:lstStyle/>
          <a:p>
            <a:pPr marL="0" indent="0">
              <a:buNone/>
            </a:pPr>
            <a:r>
              <a:rPr lang="en-US" dirty="0">
                <a:latin typeface="Impact" pitchFamily="34" charset="0"/>
              </a:rPr>
              <a:t>Students </a:t>
            </a:r>
            <a:r>
              <a:rPr lang="en-US" dirty="0" smtClean="0">
                <a:latin typeface="Impact" pitchFamily="34" charset="0"/>
              </a:rPr>
              <a:t>work </a:t>
            </a:r>
            <a:r>
              <a:rPr lang="en-US" dirty="0">
                <a:latin typeface="Impact" pitchFamily="34" charset="0"/>
              </a:rPr>
              <a:t>with mentors to document, market, and create the imagery of the HOT team. After winning the Chairman’s Award in 2005, the HOT team will always have a presence in the FIRST Hall of Fame.</a:t>
            </a:r>
          </a:p>
        </p:txBody>
      </p:sp>
      <p:pic>
        <p:nvPicPr>
          <p:cNvPr id="5" name="Content Placeholder 4"/>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4648200" y="2348706"/>
            <a:ext cx="4038600" cy="3028950"/>
          </a:xfrm>
        </p:spPr>
      </p:pic>
    </p:spTree>
    <p:extLst>
      <p:ext uri="{BB962C8B-B14F-4D97-AF65-F5344CB8AC3E}">
        <p14:creationId xmlns="" xmlns:p14="http://schemas.microsoft.com/office/powerpoint/2010/main" val="1130569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pitchFamily="34" charset="0"/>
              </a:rPr>
              <a:t>Drive Team</a:t>
            </a:r>
            <a:endParaRPr lang="en-US" dirty="0">
              <a:latin typeface="Impact" pitchFamily="34" charset="0"/>
            </a:endParaRPr>
          </a:p>
        </p:txBody>
      </p:sp>
      <p:sp>
        <p:nvSpPr>
          <p:cNvPr id="3" name="Content Placeholder 2"/>
          <p:cNvSpPr>
            <a:spLocks noGrp="1"/>
          </p:cNvSpPr>
          <p:nvPr>
            <p:ph sz="half" idx="1"/>
          </p:nvPr>
        </p:nvSpPr>
        <p:spPr/>
        <p:txBody>
          <a:bodyPr>
            <a:normAutofit fontScale="85000" lnSpcReduction="20000"/>
          </a:bodyPr>
          <a:lstStyle/>
          <a:p>
            <a:pPr marL="0" indent="0">
              <a:buNone/>
            </a:pPr>
            <a:r>
              <a:rPr lang="en-US" dirty="0">
                <a:latin typeface="Impact" pitchFamily="34" charset="0"/>
              </a:rPr>
              <a:t>The drive team manipulates the robot and plays the game during competition. The drive team usually consists of 2 drivers and a human player. This team </a:t>
            </a:r>
            <a:r>
              <a:rPr lang="en-US" dirty="0" smtClean="0">
                <a:latin typeface="Impact" pitchFamily="34" charset="0"/>
              </a:rPr>
              <a:t>is chosen </a:t>
            </a:r>
            <a:r>
              <a:rPr lang="en-US" dirty="0">
                <a:latin typeface="Impact" pitchFamily="34" charset="0"/>
              </a:rPr>
              <a:t>for their </a:t>
            </a:r>
            <a:r>
              <a:rPr lang="en-US" dirty="0" smtClean="0">
                <a:latin typeface="Impact" pitchFamily="34" charset="0"/>
              </a:rPr>
              <a:t>skills, ability </a:t>
            </a:r>
            <a:r>
              <a:rPr lang="en-US" dirty="0">
                <a:latin typeface="Impact" pitchFamily="34" charset="0"/>
              </a:rPr>
              <a:t>to listen to the drive team coach, </a:t>
            </a:r>
            <a:r>
              <a:rPr lang="en-US" dirty="0" smtClean="0">
                <a:latin typeface="Impact" pitchFamily="34" charset="0"/>
              </a:rPr>
              <a:t>ability </a:t>
            </a:r>
            <a:r>
              <a:rPr lang="en-US" dirty="0">
                <a:latin typeface="Impact" pitchFamily="34" charset="0"/>
              </a:rPr>
              <a:t>to execute the team’s strategy, and </a:t>
            </a:r>
            <a:r>
              <a:rPr lang="en-US" dirty="0" smtClean="0">
                <a:latin typeface="Impact" pitchFamily="34" charset="0"/>
              </a:rPr>
              <a:t>demonstration </a:t>
            </a:r>
            <a:r>
              <a:rPr lang="en-US" dirty="0">
                <a:latin typeface="Impact" pitchFamily="34" charset="0"/>
              </a:rPr>
              <a:t>of gracious professionalism under pressure. They </a:t>
            </a:r>
            <a:r>
              <a:rPr lang="en-US" dirty="0" smtClean="0">
                <a:latin typeface="Impact" pitchFamily="34" charset="0"/>
              </a:rPr>
              <a:t>are required </a:t>
            </a:r>
            <a:r>
              <a:rPr lang="en-US" dirty="0">
                <a:latin typeface="Impact" pitchFamily="34" charset="0"/>
              </a:rPr>
              <a:t>to meet daily after the build season.</a:t>
            </a:r>
          </a:p>
        </p:txBody>
      </p:sp>
      <p:pic>
        <p:nvPicPr>
          <p:cNvPr id="5" name="Content Placeholder 4"/>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4648200" y="2516324"/>
            <a:ext cx="4038600" cy="2693714"/>
          </a:xfrm>
        </p:spPr>
      </p:pic>
    </p:spTree>
    <p:extLst>
      <p:ext uri="{BB962C8B-B14F-4D97-AF65-F5344CB8AC3E}">
        <p14:creationId xmlns="" xmlns:p14="http://schemas.microsoft.com/office/powerpoint/2010/main" val="3413695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pitchFamily="34" charset="0"/>
              </a:rPr>
              <a:t>Scouting</a:t>
            </a:r>
            <a:endParaRPr lang="en-US" dirty="0">
              <a:latin typeface="Impact" pitchFamily="34" charset="0"/>
            </a:endParaRPr>
          </a:p>
        </p:txBody>
      </p:sp>
      <p:sp>
        <p:nvSpPr>
          <p:cNvPr id="3" name="Content Placeholder 2"/>
          <p:cNvSpPr>
            <a:spLocks noGrp="1"/>
          </p:cNvSpPr>
          <p:nvPr>
            <p:ph sz="half" idx="1"/>
          </p:nvPr>
        </p:nvSpPr>
        <p:spPr/>
        <p:txBody>
          <a:bodyPr>
            <a:normAutofit fontScale="85000" lnSpcReduction="20000"/>
          </a:bodyPr>
          <a:lstStyle/>
          <a:p>
            <a:pPr marL="0" indent="0">
              <a:buNone/>
            </a:pPr>
            <a:r>
              <a:rPr lang="en-US" dirty="0">
                <a:latin typeface="Impact" pitchFamily="34" charset="0"/>
              </a:rPr>
              <a:t>This team is responsible for determining the best strategy for winning the competition and communicating it to the drive team coach. All team members who are not part of the drive team and pit crew </a:t>
            </a:r>
            <a:r>
              <a:rPr lang="en-US" dirty="0" smtClean="0">
                <a:latin typeface="Impact" pitchFamily="34" charset="0"/>
              </a:rPr>
              <a:t>are </a:t>
            </a:r>
            <a:r>
              <a:rPr lang="en-US" dirty="0">
                <a:latin typeface="Impact" pitchFamily="34" charset="0"/>
              </a:rPr>
              <a:t>responsible for scouting. They </a:t>
            </a:r>
            <a:r>
              <a:rPr lang="en-US" dirty="0" smtClean="0">
                <a:latin typeface="Impact" pitchFamily="34" charset="0"/>
              </a:rPr>
              <a:t>scout </a:t>
            </a:r>
            <a:r>
              <a:rPr lang="en-US" dirty="0">
                <a:latin typeface="Impact" pitchFamily="34" charset="0"/>
              </a:rPr>
              <a:t>other teams to gain information about the robots abilities and success rates. They </a:t>
            </a:r>
            <a:r>
              <a:rPr lang="en-US" dirty="0" smtClean="0">
                <a:latin typeface="Impact" pitchFamily="34" charset="0"/>
              </a:rPr>
              <a:t>organize </a:t>
            </a:r>
            <a:r>
              <a:rPr lang="en-US" dirty="0">
                <a:latin typeface="Impact" pitchFamily="34" charset="0"/>
              </a:rPr>
              <a:t>this information so that it is easily accessible and ready for use during the competition. </a:t>
            </a:r>
          </a:p>
        </p:txBody>
      </p:sp>
      <p:pic>
        <p:nvPicPr>
          <p:cNvPr id="5" name="Content Placeholder 4"/>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4648200" y="2348706"/>
            <a:ext cx="4038600" cy="3028950"/>
          </a:xfrm>
        </p:spPr>
      </p:pic>
    </p:spTree>
    <p:extLst>
      <p:ext uri="{BB962C8B-B14F-4D97-AF65-F5344CB8AC3E}">
        <p14:creationId xmlns="" xmlns:p14="http://schemas.microsoft.com/office/powerpoint/2010/main" val="3839693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latin typeface="Impact" pitchFamily="34" charset="0"/>
              </a:rPr>
              <a:t>Community Service</a:t>
            </a:r>
            <a:endParaRPr lang="en-US" dirty="0">
              <a:latin typeface="Impact" pitchFamily="34" charset="0"/>
            </a:endParaRPr>
          </a:p>
        </p:txBody>
      </p:sp>
      <p:sp>
        <p:nvSpPr>
          <p:cNvPr id="6" name="Subtitle 5"/>
          <p:cNvSpPr>
            <a:spLocks noGrp="1"/>
          </p:cNvSpPr>
          <p:nvPr>
            <p:ph type="subTitle" idx="1"/>
          </p:nvPr>
        </p:nvSpPr>
        <p:spPr/>
        <p:txBody>
          <a:bodyPr/>
          <a:lstStyle/>
          <a:p>
            <a:endParaRPr lang="en-US"/>
          </a:p>
        </p:txBody>
      </p:sp>
    </p:spTree>
    <p:extLst>
      <p:ext uri="{BB962C8B-B14F-4D97-AF65-F5344CB8AC3E}">
        <p14:creationId xmlns="" xmlns:p14="http://schemas.microsoft.com/office/powerpoint/2010/main" val="437742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pitchFamily="34" charset="0"/>
              </a:rPr>
              <a:t>Milford Memories</a:t>
            </a:r>
            <a:endParaRPr lang="en-US" dirty="0">
              <a:latin typeface="Impact" pitchFamily="34" charset="0"/>
            </a:endParaRPr>
          </a:p>
        </p:txBody>
      </p:sp>
      <p:sp>
        <p:nvSpPr>
          <p:cNvPr id="4" name="Content Placeholder 3"/>
          <p:cNvSpPr>
            <a:spLocks noGrp="1"/>
          </p:cNvSpPr>
          <p:nvPr>
            <p:ph idx="1"/>
          </p:nvPr>
        </p:nvSpPr>
        <p:spPr>
          <a:xfrm>
            <a:off x="3581400" y="1367518"/>
            <a:ext cx="1905000" cy="4758645"/>
          </a:xfrm>
        </p:spPr>
        <p:txBody>
          <a:bodyPr>
            <a:normAutofit/>
          </a:bodyPr>
          <a:lstStyle/>
          <a:p>
            <a:pPr marL="0" indent="0">
              <a:buNone/>
            </a:pPr>
            <a:r>
              <a:rPr lang="en-US" sz="2000" dirty="0" smtClean="0">
                <a:latin typeface="Impact" pitchFamily="34" charset="0"/>
              </a:rPr>
              <a:t>The HOT Team helps out every year with an art festival in down town Milford, MI, spreading the word about FIRST and our team. Kids come from all around to build with Legos and drive CASEY, our community service robot.</a:t>
            </a:r>
            <a:endParaRPr lang="en-US" sz="2000" dirty="0">
              <a:latin typeface="Impact" pitchFamily="34" charset="0"/>
            </a:endParaRPr>
          </a:p>
        </p:txBody>
      </p:sp>
      <p:pic>
        <p:nvPicPr>
          <p:cNvPr id="1026" name="Picture 2" descr="click to clos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1238250"/>
            <a:ext cx="3124200" cy="23431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lick to clos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 y="3867150"/>
            <a:ext cx="3124200" cy="2343150"/>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click to clos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56728" y="1367518"/>
            <a:ext cx="3171372" cy="2378529"/>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click to clos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756728" y="3856264"/>
            <a:ext cx="3171372" cy="237852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38452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pitchFamily="34" charset="0"/>
              </a:rPr>
              <a:t>Stay Dry Tri</a:t>
            </a:r>
            <a:endParaRPr lang="en-US" dirty="0">
              <a:latin typeface="Impact" pitchFamily="34" charset="0"/>
            </a:endParaRPr>
          </a:p>
        </p:txBody>
      </p:sp>
      <p:sp>
        <p:nvSpPr>
          <p:cNvPr id="4" name="Content Placeholder 3"/>
          <p:cNvSpPr>
            <a:spLocks noGrp="1"/>
          </p:cNvSpPr>
          <p:nvPr>
            <p:ph idx="1"/>
          </p:nvPr>
        </p:nvSpPr>
        <p:spPr>
          <a:xfrm>
            <a:off x="2895600" y="1905000"/>
            <a:ext cx="2514600" cy="4221163"/>
          </a:xfrm>
        </p:spPr>
        <p:txBody>
          <a:bodyPr>
            <a:noAutofit/>
          </a:bodyPr>
          <a:lstStyle/>
          <a:p>
            <a:pPr marL="0" indent="0">
              <a:buNone/>
            </a:pPr>
            <a:r>
              <a:rPr lang="en-US" sz="2000" dirty="0" smtClean="0">
                <a:latin typeface="Impact" pitchFamily="34" charset="0"/>
              </a:rPr>
              <a:t>The Stay Dry Try is a triathlon held by the HOT Team to raise money and awareness for our team. Many of the students, mentors, and parents participate in the race in early November. This year, Alex </a:t>
            </a:r>
            <a:r>
              <a:rPr lang="en-US" sz="2000" dirty="0" err="1" smtClean="0">
                <a:latin typeface="Impact" pitchFamily="34" charset="0"/>
              </a:rPr>
              <a:t>Garrigo</a:t>
            </a:r>
            <a:r>
              <a:rPr lang="en-US" sz="2000" dirty="0">
                <a:latin typeface="Impact" pitchFamily="34" charset="0"/>
              </a:rPr>
              <a:t> </a:t>
            </a:r>
            <a:r>
              <a:rPr lang="en-US" sz="2000" dirty="0" smtClean="0">
                <a:latin typeface="Impact" pitchFamily="34" charset="0"/>
              </a:rPr>
              <a:t>(a 4-year member of the HOT Team) won the race. </a:t>
            </a:r>
            <a:endParaRPr lang="en-US" sz="2000" dirty="0">
              <a:latin typeface="Impact" pitchFamily="34" charset="0"/>
            </a:endParaRPr>
          </a:p>
        </p:txBody>
      </p:sp>
      <p:pic>
        <p:nvPicPr>
          <p:cNvPr id="4098" name="Picture 2" descr="http://a8.sphotos.ak.fbcdn.net/hphotos-ak-ash4/299737_2499271889584_1486506202_2709536_1875249069_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1886" y="2362200"/>
            <a:ext cx="2351314" cy="2351314"/>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http://sphotos.xx.fbcdn.net/hphotos-snc7/46316_441059718951_783238951_5343027_4979238_n.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45849" y="2362201"/>
            <a:ext cx="3429000" cy="2209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21908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Impact" pitchFamily="34" charset="0"/>
                <a:cs typeface="Aharoni" pitchFamily="2" charset="-79"/>
              </a:rPr>
              <a:t>2012 Drive Team</a:t>
            </a:r>
            <a:endParaRPr lang="en-US" dirty="0">
              <a:latin typeface="Impact" pitchFamily="34" charset="0"/>
              <a:cs typeface="Aharoni" pitchFamily="2" charset="-79"/>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 xmlns:p14="http://schemas.microsoft.com/office/powerpoint/2010/main" val="4141415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Impact" pitchFamily="34" charset="0"/>
              </a:rPr>
              <a:t>Josh Orlando</a:t>
            </a:r>
            <a:endParaRPr lang="en-US" dirty="0">
              <a:latin typeface="Impact" pitchFamily="34" charset="0"/>
            </a:endParaRPr>
          </a:p>
        </p:txBody>
      </p:sp>
      <p:sp>
        <p:nvSpPr>
          <p:cNvPr id="5" name="Content Placeholder 4"/>
          <p:cNvSpPr>
            <a:spLocks noGrp="1"/>
          </p:cNvSpPr>
          <p:nvPr>
            <p:ph sz="half" idx="1"/>
          </p:nvPr>
        </p:nvSpPr>
        <p:spPr/>
        <p:txBody>
          <a:bodyPr/>
          <a:lstStyle/>
          <a:p>
            <a:pPr>
              <a:buFont typeface="Wingdings" pitchFamily="2" charset="2"/>
              <a:buChar char="§"/>
            </a:pPr>
            <a:r>
              <a:rPr lang="en-US" b="1" dirty="0" smtClean="0">
                <a:latin typeface="Impact" pitchFamily="34" charset="0"/>
              </a:rPr>
              <a:t>Senior at Lakeland High School </a:t>
            </a:r>
          </a:p>
          <a:p>
            <a:pPr>
              <a:buFont typeface="Wingdings" pitchFamily="2" charset="2"/>
              <a:buChar char="§"/>
            </a:pPr>
            <a:r>
              <a:rPr lang="en-US" b="1" dirty="0" smtClean="0">
                <a:latin typeface="Impact" pitchFamily="34" charset="0"/>
              </a:rPr>
              <a:t>4 year HOT Team Member</a:t>
            </a:r>
          </a:p>
          <a:p>
            <a:pPr>
              <a:buFont typeface="Wingdings" pitchFamily="2" charset="2"/>
              <a:buChar char="§"/>
            </a:pPr>
            <a:r>
              <a:rPr lang="en-US" b="1" dirty="0" smtClean="0">
                <a:latin typeface="Impact" pitchFamily="34" charset="0"/>
              </a:rPr>
              <a:t>2 year Drive Team Member</a:t>
            </a:r>
            <a:endParaRPr lang="en-US" b="1" dirty="0">
              <a:latin typeface="Impact" pitchFamily="34" charset="0"/>
            </a:endParaRPr>
          </a:p>
        </p:txBody>
      </p:sp>
      <p:pic>
        <p:nvPicPr>
          <p:cNvPr id="6146" name="Picture 2" descr="I:\2012-02-02\P101016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24400" y="2362200"/>
            <a:ext cx="4038600" cy="30289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48643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pitchFamily="34" charset="0"/>
              </a:rPr>
              <a:t>Alex </a:t>
            </a:r>
            <a:r>
              <a:rPr lang="en-US" dirty="0" err="1" smtClean="0">
                <a:latin typeface="Impact" pitchFamily="34" charset="0"/>
              </a:rPr>
              <a:t>Garrigo</a:t>
            </a:r>
            <a:endParaRPr lang="en-US" dirty="0">
              <a:latin typeface="Impact" pitchFamily="34" charset="0"/>
            </a:endParaRPr>
          </a:p>
        </p:txBody>
      </p:sp>
      <p:sp>
        <p:nvSpPr>
          <p:cNvPr id="3" name="Content Placeholder 2"/>
          <p:cNvSpPr>
            <a:spLocks noGrp="1"/>
          </p:cNvSpPr>
          <p:nvPr>
            <p:ph sz="half" idx="1"/>
          </p:nvPr>
        </p:nvSpPr>
        <p:spPr/>
        <p:txBody>
          <a:bodyPr/>
          <a:lstStyle/>
          <a:p>
            <a:r>
              <a:rPr lang="en-US" b="1" dirty="0" smtClean="0">
                <a:latin typeface="Impact" pitchFamily="34" charset="0"/>
              </a:rPr>
              <a:t>Senior at IA West</a:t>
            </a:r>
          </a:p>
          <a:p>
            <a:r>
              <a:rPr lang="en-US" b="1" dirty="0" smtClean="0">
                <a:latin typeface="Impact" pitchFamily="34" charset="0"/>
              </a:rPr>
              <a:t>4 years as the human player</a:t>
            </a:r>
          </a:p>
          <a:p>
            <a:r>
              <a:rPr lang="en-US" b="1" dirty="0" smtClean="0">
                <a:latin typeface="Impact" pitchFamily="34" charset="0"/>
              </a:rPr>
              <a:t>2012 Dean’s List nominee</a:t>
            </a:r>
            <a:endParaRPr lang="en-US" b="1" dirty="0">
              <a:latin typeface="Impact" pitchFamily="34" charset="0"/>
            </a:endParaRPr>
          </a:p>
        </p:txBody>
      </p:sp>
      <p:pic>
        <p:nvPicPr>
          <p:cNvPr id="5" name="Content Placeholder 4" descr="http://frcteam67.dyndns.org/HOTPhotoAlbum/2011/2011-03-04%2615%20Kettering%20District/slides/5506370048_63cf296679_z.jpg"/>
          <p:cNvPicPr>
            <a:picLocks noGrp="1"/>
          </p:cNvPicPr>
          <p:nvPr>
            <p:ph sz="half" idx="2"/>
          </p:nvPr>
        </p:nvPicPr>
        <p:blipFill>
          <a:blip r:embed="rId2" cstate="print"/>
          <a:srcRect/>
          <a:stretch>
            <a:fillRect/>
          </a:stretch>
        </p:blipFill>
        <p:spPr bwMode="auto">
          <a:xfrm>
            <a:off x="5157667" y="1600200"/>
            <a:ext cx="3019666" cy="4525963"/>
          </a:xfrm>
          <a:prstGeom prst="rect">
            <a:avLst/>
          </a:prstGeom>
          <a:noFill/>
          <a:ln w="9525">
            <a:noFill/>
            <a:miter lim="800000"/>
            <a:headEnd/>
            <a:tailEnd/>
          </a:ln>
        </p:spPr>
      </p:pic>
    </p:spTree>
    <p:extLst>
      <p:ext uri="{BB962C8B-B14F-4D97-AF65-F5344CB8AC3E}">
        <p14:creationId xmlns="" xmlns:p14="http://schemas.microsoft.com/office/powerpoint/2010/main" val="1273627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pitchFamily="34" charset="0"/>
              </a:rPr>
              <a:t>Jason </a:t>
            </a:r>
            <a:r>
              <a:rPr lang="en-US" dirty="0" err="1" smtClean="0">
                <a:latin typeface="Impact" pitchFamily="34" charset="0"/>
              </a:rPr>
              <a:t>Drouillard</a:t>
            </a:r>
            <a:endParaRPr lang="en-US" dirty="0">
              <a:latin typeface="Impact" pitchFamily="34" charset="0"/>
            </a:endParaRPr>
          </a:p>
        </p:txBody>
      </p:sp>
      <p:sp>
        <p:nvSpPr>
          <p:cNvPr id="3" name="Content Placeholder 2"/>
          <p:cNvSpPr>
            <a:spLocks noGrp="1"/>
          </p:cNvSpPr>
          <p:nvPr>
            <p:ph sz="half" idx="1"/>
          </p:nvPr>
        </p:nvSpPr>
        <p:spPr/>
        <p:txBody>
          <a:bodyPr/>
          <a:lstStyle/>
          <a:p>
            <a:r>
              <a:rPr lang="en-US" b="1" dirty="0" smtClean="0">
                <a:latin typeface="Impact" pitchFamily="34" charset="0"/>
              </a:rPr>
              <a:t>Junior at Lakeland High School</a:t>
            </a:r>
          </a:p>
          <a:p>
            <a:r>
              <a:rPr lang="en-US" b="1" dirty="0" smtClean="0">
                <a:latin typeface="Impact" pitchFamily="34" charset="0"/>
              </a:rPr>
              <a:t>3 year member</a:t>
            </a:r>
          </a:p>
          <a:p>
            <a:r>
              <a:rPr lang="en-US" b="1" dirty="0" smtClean="0">
                <a:latin typeface="Impact" pitchFamily="34" charset="0"/>
              </a:rPr>
              <a:t>Helped design and build the 2011 mini-</a:t>
            </a:r>
            <a:r>
              <a:rPr lang="en-US" b="1" dirty="0" err="1" smtClean="0">
                <a:latin typeface="Impact" pitchFamily="34" charset="0"/>
              </a:rPr>
              <a:t>bot</a:t>
            </a:r>
            <a:endParaRPr lang="en-US" b="1" dirty="0" smtClean="0">
              <a:latin typeface="Impact" pitchFamily="34" charset="0"/>
            </a:endParaRPr>
          </a:p>
          <a:p>
            <a:r>
              <a:rPr lang="en-US" b="1" dirty="0" smtClean="0">
                <a:latin typeface="Impact" pitchFamily="34" charset="0"/>
              </a:rPr>
              <a:t>This is his first year on the drive team</a:t>
            </a:r>
            <a:endParaRPr lang="en-US" b="1" dirty="0">
              <a:latin typeface="Impact" pitchFamily="34" charset="0"/>
            </a:endParaRPr>
          </a:p>
        </p:txBody>
      </p:sp>
      <p:pic>
        <p:nvPicPr>
          <p:cNvPr id="5" name="Picture 2" descr="C:\Users\Anna\Documents\HOT\Actualy important stuff\jasonD.jpg"/>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8200" y="2041257"/>
            <a:ext cx="4038600" cy="364384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2443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descr="I:\2012-02-02\P101014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21873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Impact" pitchFamily="34" charset="0"/>
              </a:rPr>
              <a:t>2012 Pit Crew</a:t>
            </a:r>
            <a:endParaRPr lang="en-US" dirty="0">
              <a:latin typeface="Impact" pitchFamily="34" charset="0"/>
            </a:endParaRPr>
          </a:p>
        </p:txBody>
      </p:sp>
      <p:sp>
        <p:nvSpPr>
          <p:cNvPr id="6" name="Content Placeholder 5"/>
          <p:cNvSpPr>
            <a:spLocks noGrp="1"/>
          </p:cNvSpPr>
          <p:nvPr>
            <p:ph sz="half" idx="1"/>
          </p:nvPr>
        </p:nvSpPr>
        <p:spPr/>
        <p:txBody>
          <a:bodyPr/>
          <a:lstStyle/>
          <a:p>
            <a:r>
              <a:rPr lang="en-US" dirty="0" smtClean="0">
                <a:latin typeface="Impact" pitchFamily="34" charset="0"/>
              </a:rPr>
              <a:t>Lukas </a:t>
            </a:r>
            <a:r>
              <a:rPr lang="en-US" dirty="0" err="1" smtClean="0">
                <a:latin typeface="Impact" pitchFamily="34" charset="0"/>
              </a:rPr>
              <a:t>Senczyszyn</a:t>
            </a:r>
            <a:r>
              <a:rPr lang="en-US" dirty="0" smtClean="0">
                <a:latin typeface="Impact" pitchFamily="34" charset="0"/>
              </a:rPr>
              <a:t> (Sophomore)</a:t>
            </a:r>
          </a:p>
          <a:p>
            <a:r>
              <a:rPr lang="en-US" dirty="0" smtClean="0">
                <a:latin typeface="Impact" pitchFamily="34" charset="0"/>
              </a:rPr>
              <a:t>Abbey </a:t>
            </a:r>
            <a:r>
              <a:rPr lang="en-US" dirty="0" err="1" smtClean="0">
                <a:latin typeface="Impact" pitchFamily="34" charset="0"/>
              </a:rPr>
              <a:t>Senczyszyn</a:t>
            </a:r>
            <a:r>
              <a:rPr lang="en-US" dirty="0" smtClean="0">
                <a:latin typeface="Impact" pitchFamily="34" charset="0"/>
              </a:rPr>
              <a:t> (Senior)</a:t>
            </a:r>
          </a:p>
          <a:p>
            <a:r>
              <a:rPr lang="en-US" dirty="0" smtClean="0">
                <a:latin typeface="Impact" pitchFamily="34" charset="0"/>
              </a:rPr>
              <a:t>Casey Grebe (Senior)</a:t>
            </a:r>
          </a:p>
          <a:p>
            <a:r>
              <a:rPr lang="en-US" dirty="0" smtClean="0">
                <a:latin typeface="Impact" pitchFamily="34" charset="0"/>
              </a:rPr>
              <a:t>Joe Elliott (Junior)</a:t>
            </a:r>
          </a:p>
          <a:p>
            <a:r>
              <a:rPr lang="en-US" dirty="0" smtClean="0">
                <a:latin typeface="Impact" pitchFamily="34" charset="0"/>
              </a:rPr>
              <a:t>Luke </a:t>
            </a:r>
            <a:r>
              <a:rPr lang="en-US" dirty="0" err="1" smtClean="0">
                <a:latin typeface="Impact" pitchFamily="34" charset="0"/>
              </a:rPr>
              <a:t>Jeries</a:t>
            </a:r>
            <a:r>
              <a:rPr lang="en-US" dirty="0" smtClean="0">
                <a:latin typeface="Impact" pitchFamily="34" charset="0"/>
              </a:rPr>
              <a:t> (Senior)</a:t>
            </a:r>
            <a:endParaRPr lang="en-US" dirty="0">
              <a:latin typeface="Impact" pitchFamily="34" charset="0"/>
            </a:endParaRPr>
          </a:p>
        </p:txBody>
      </p:sp>
      <p:sp>
        <p:nvSpPr>
          <p:cNvPr id="7" name="Content Placeholder 6"/>
          <p:cNvSpPr>
            <a:spLocks noGrp="1"/>
          </p:cNvSpPr>
          <p:nvPr>
            <p:ph sz="half" idx="2"/>
          </p:nvPr>
        </p:nvSpPr>
        <p:spPr/>
        <p:txBody>
          <a:bodyPr/>
          <a:lstStyle/>
          <a:p>
            <a:endParaRPr lang="en-US" dirty="0"/>
          </a:p>
        </p:txBody>
      </p:sp>
      <p:pic>
        <p:nvPicPr>
          <p:cNvPr id="1029" name="Picture 5" descr="C:\Users\Anna\Documents\HOT\Actualy important stuff\pi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67200" y="1864360"/>
            <a:ext cx="4572000" cy="3429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994101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pitchFamily="34" charset="0"/>
              </a:rPr>
              <a:t>2005</a:t>
            </a:r>
            <a:endParaRPr lang="en-US" dirty="0">
              <a:latin typeface="Impact" pitchFamily="34" charset="0"/>
            </a:endParaRPr>
          </a:p>
        </p:txBody>
      </p:sp>
      <p:sp>
        <p:nvSpPr>
          <p:cNvPr id="5" name="Content Placeholder 4"/>
          <p:cNvSpPr>
            <a:spLocks noGrp="1"/>
          </p:cNvSpPr>
          <p:nvPr>
            <p:ph idx="1"/>
          </p:nvPr>
        </p:nvSpPr>
        <p:spPr>
          <a:xfrm>
            <a:off x="457200" y="4419600"/>
            <a:ext cx="8229600" cy="1706563"/>
          </a:xfrm>
        </p:spPr>
        <p:txBody>
          <a:bodyPr>
            <a:normAutofit/>
          </a:bodyPr>
          <a:lstStyle/>
          <a:p>
            <a:pPr marL="0" indent="0">
              <a:buNone/>
            </a:pPr>
            <a:r>
              <a:rPr lang="en-US" sz="2000" dirty="0" smtClean="0">
                <a:latin typeface="Impact" pitchFamily="34" charset="0"/>
              </a:rPr>
              <a:t>In 2005, the Heroes of Tomorrow won both the Chairman’s award and the World Championship (he only team in FIRST history to earn these awards in the same year). Our theme was “The Recipe for Success,” and the presentation accomplished just that.  We also won the championship in 2009 and 2010. </a:t>
            </a:r>
            <a:endParaRPr lang="en-US" sz="2000" dirty="0">
              <a:latin typeface="Impact" pitchFamily="34" charset="0"/>
            </a:endParaRPr>
          </a:p>
        </p:txBody>
      </p:sp>
      <p:pic>
        <p:nvPicPr>
          <p:cNvPr id="9218" name="Picture 2" descr="click to clos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8200" y="1447798"/>
            <a:ext cx="3429000" cy="2571751"/>
          </a:xfrm>
          <a:prstGeom prst="rect">
            <a:avLst/>
          </a:prstGeom>
          <a:noFill/>
          <a:extLst>
            <a:ext uri="{909E8E84-426E-40DD-AFC4-6F175D3DCCD1}">
              <a14:hiddenFill xmlns="" xmlns:a14="http://schemas.microsoft.com/office/drawing/2010/main">
                <a:solidFill>
                  <a:srgbClr val="FFFFFF"/>
                </a:solidFill>
              </a14:hiddenFill>
            </a:ext>
          </a:extLst>
        </p:spPr>
      </p:pic>
      <p:pic>
        <p:nvPicPr>
          <p:cNvPr id="9220" name="Picture 4" descr="click to clos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29200" y="1458685"/>
            <a:ext cx="3429001" cy="25717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02749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pitchFamily="34" charset="0"/>
              </a:rPr>
              <a:t>A HOT History</a:t>
            </a:r>
            <a:endParaRPr lang="en-US" dirty="0">
              <a:latin typeface="Impact" pitchFamily="34" charset="0"/>
            </a:endParaRPr>
          </a:p>
        </p:txBody>
      </p:sp>
      <p:sp>
        <p:nvSpPr>
          <p:cNvPr id="3" name="Content Placeholder 2"/>
          <p:cNvSpPr>
            <a:spLocks noGrp="1"/>
          </p:cNvSpPr>
          <p:nvPr>
            <p:ph idx="1"/>
          </p:nvPr>
        </p:nvSpPr>
        <p:spPr>
          <a:xfrm>
            <a:off x="457200" y="1600200"/>
            <a:ext cx="5029200" cy="4525963"/>
          </a:xfrm>
        </p:spPr>
        <p:txBody>
          <a:bodyPr>
            <a:normAutofit fontScale="92500" lnSpcReduction="10000"/>
          </a:bodyPr>
          <a:lstStyle/>
          <a:p>
            <a:pPr marL="0" indent="0">
              <a:buNone/>
            </a:pPr>
            <a:r>
              <a:rPr lang="en-US" sz="2000" b="1" dirty="0" smtClean="0">
                <a:latin typeface="Impact" pitchFamily="34" charset="0"/>
              </a:rPr>
              <a:t>1997</a:t>
            </a:r>
            <a:r>
              <a:rPr lang="en-US" sz="2000" dirty="0" smtClean="0">
                <a:latin typeface="Impact" pitchFamily="34" charset="0"/>
              </a:rPr>
              <a:t>- </a:t>
            </a:r>
          </a:p>
          <a:p>
            <a:pPr marL="0" indent="0">
              <a:buNone/>
            </a:pPr>
            <a:r>
              <a:rPr lang="en-US" sz="2000" dirty="0">
                <a:latin typeface="Impact" pitchFamily="34" charset="0"/>
              </a:rPr>
              <a:t>	</a:t>
            </a:r>
            <a:r>
              <a:rPr lang="en-US" sz="2000" dirty="0" smtClean="0">
                <a:latin typeface="Impact" pitchFamily="34" charset="0"/>
              </a:rPr>
              <a:t>Rookie of the year</a:t>
            </a:r>
          </a:p>
          <a:p>
            <a:pPr marL="0" indent="0">
              <a:buNone/>
            </a:pPr>
            <a:r>
              <a:rPr lang="en-US" sz="2000" b="1" dirty="0" smtClean="0">
                <a:latin typeface="Impact" pitchFamily="34" charset="0"/>
              </a:rPr>
              <a:t>2002</a:t>
            </a:r>
            <a:r>
              <a:rPr lang="en-US" sz="2000" dirty="0" smtClean="0">
                <a:latin typeface="Impact" pitchFamily="34" charset="0"/>
              </a:rPr>
              <a:t>- </a:t>
            </a:r>
          </a:p>
          <a:p>
            <a:pPr marL="0" indent="0">
              <a:buNone/>
            </a:pPr>
            <a:r>
              <a:rPr lang="en-US" sz="2000" dirty="0">
                <a:latin typeface="Impact" pitchFamily="34" charset="0"/>
              </a:rPr>
              <a:t>	</a:t>
            </a:r>
            <a:r>
              <a:rPr lang="en-US" sz="2000" dirty="0" smtClean="0">
                <a:latin typeface="Impact" pitchFamily="34" charset="0"/>
              </a:rPr>
              <a:t>Dave </a:t>
            </a:r>
            <a:r>
              <a:rPr lang="en-US" sz="2000" dirty="0" err="1" smtClean="0">
                <a:latin typeface="Impact" pitchFamily="34" charset="0"/>
              </a:rPr>
              <a:t>Verbrugee</a:t>
            </a:r>
            <a:r>
              <a:rPr lang="en-US" sz="2000" dirty="0" smtClean="0">
                <a:latin typeface="Impact" pitchFamily="34" charset="0"/>
              </a:rPr>
              <a:t> wins </a:t>
            </a:r>
            <a:r>
              <a:rPr lang="en-US" sz="2000" dirty="0" err="1" smtClean="0">
                <a:latin typeface="Impact" pitchFamily="34" charset="0"/>
              </a:rPr>
              <a:t>Woodie</a:t>
            </a:r>
            <a:r>
              <a:rPr lang="en-US" sz="2000" dirty="0" smtClean="0">
                <a:latin typeface="Impact" pitchFamily="34" charset="0"/>
              </a:rPr>
              <a:t> 	Flower’s    award</a:t>
            </a:r>
          </a:p>
          <a:p>
            <a:pPr marL="0" indent="0">
              <a:buNone/>
            </a:pPr>
            <a:r>
              <a:rPr lang="en-US" sz="2000" b="1" dirty="0" smtClean="0">
                <a:latin typeface="Impact" pitchFamily="34" charset="0"/>
              </a:rPr>
              <a:t>2005</a:t>
            </a:r>
            <a:r>
              <a:rPr lang="en-US" sz="2000" dirty="0" smtClean="0">
                <a:latin typeface="Impact" pitchFamily="34" charset="0"/>
              </a:rPr>
              <a:t>- </a:t>
            </a:r>
          </a:p>
          <a:p>
            <a:pPr marL="0" indent="0">
              <a:buNone/>
            </a:pPr>
            <a:r>
              <a:rPr lang="en-US" sz="2000" dirty="0">
                <a:latin typeface="Impact" pitchFamily="34" charset="0"/>
              </a:rPr>
              <a:t>	</a:t>
            </a:r>
            <a:r>
              <a:rPr lang="en-US" sz="2000" dirty="0" smtClean="0">
                <a:latin typeface="Impact" pitchFamily="34" charset="0"/>
              </a:rPr>
              <a:t>Chairman’s award and World 	Championship winners</a:t>
            </a:r>
          </a:p>
          <a:p>
            <a:pPr marL="0" indent="0">
              <a:buNone/>
            </a:pPr>
            <a:r>
              <a:rPr lang="en-US" sz="2000" b="1" dirty="0" smtClean="0">
                <a:latin typeface="Impact" pitchFamily="34" charset="0"/>
              </a:rPr>
              <a:t>2009</a:t>
            </a:r>
            <a:r>
              <a:rPr lang="en-US" sz="2000" dirty="0" smtClean="0">
                <a:latin typeface="Impact" pitchFamily="34" charset="0"/>
              </a:rPr>
              <a:t>- </a:t>
            </a:r>
          </a:p>
          <a:p>
            <a:pPr marL="0" indent="0">
              <a:buNone/>
            </a:pPr>
            <a:r>
              <a:rPr lang="en-US" sz="2000" dirty="0">
                <a:latin typeface="Impact" pitchFamily="34" charset="0"/>
              </a:rPr>
              <a:t>	</a:t>
            </a:r>
            <a:r>
              <a:rPr lang="en-US" sz="2000" dirty="0" smtClean="0">
                <a:latin typeface="Impact" pitchFamily="34" charset="0"/>
              </a:rPr>
              <a:t>World Championship winners</a:t>
            </a:r>
          </a:p>
          <a:p>
            <a:pPr marL="0" indent="0">
              <a:buNone/>
            </a:pPr>
            <a:r>
              <a:rPr lang="en-US" sz="2000" b="1" dirty="0" smtClean="0">
                <a:latin typeface="Impact" pitchFamily="34" charset="0"/>
              </a:rPr>
              <a:t>2010</a:t>
            </a:r>
            <a:r>
              <a:rPr lang="en-US" sz="2000" dirty="0" smtClean="0">
                <a:latin typeface="Impact" pitchFamily="34" charset="0"/>
              </a:rPr>
              <a:t>- </a:t>
            </a:r>
          </a:p>
          <a:p>
            <a:pPr marL="0" indent="0">
              <a:buNone/>
            </a:pPr>
            <a:r>
              <a:rPr lang="en-US" sz="2000" dirty="0">
                <a:latin typeface="Impact" pitchFamily="34" charset="0"/>
              </a:rPr>
              <a:t>	</a:t>
            </a:r>
            <a:r>
              <a:rPr lang="en-US" sz="2000" dirty="0" smtClean="0">
                <a:latin typeface="Impact" pitchFamily="34" charset="0"/>
              </a:rPr>
              <a:t>World Championship winners</a:t>
            </a:r>
          </a:p>
          <a:p>
            <a:pPr marL="0" indent="0">
              <a:buNone/>
            </a:pPr>
            <a:r>
              <a:rPr lang="en-US" sz="2000" b="1" dirty="0" smtClean="0">
                <a:latin typeface="Impact" pitchFamily="34" charset="0"/>
              </a:rPr>
              <a:t>2011</a:t>
            </a:r>
            <a:r>
              <a:rPr lang="en-US" sz="2000" dirty="0" smtClean="0">
                <a:latin typeface="Impact" pitchFamily="34" charset="0"/>
              </a:rPr>
              <a:t>-</a:t>
            </a:r>
          </a:p>
          <a:p>
            <a:pPr marL="0" indent="0">
              <a:buNone/>
            </a:pPr>
            <a:r>
              <a:rPr lang="en-US" sz="2000" dirty="0">
                <a:latin typeface="Impact" pitchFamily="34" charset="0"/>
              </a:rPr>
              <a:t>	</a:t>
            </a:r>
            <a:r>
              <a:rPr lang="en-US" sz="2000" dirty="0" smtClean="0">
                <a:latin typeface="Impact" pitchFamily="34" charset="0"/>
              </a:rPr>
              <a:t>Jim Myer wins GM mentor of the year</a:t>
            </a:r>
            <a:endParaRPr lang="en-US" sz="2000" dirty="0">
              <a:latin typeface="Impact" pitchFamily="34" charset="0"/>
            </a:endParaRPr>
          </a:p>
        </p:txBody>
      </p:sp>
      <p:pic>
        <p:nvPicPr>
          <p:cNvPr id="10242" name="Picture 2" descr="click to clos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81600" y="1447800"/>
            <a:ext cx="3307203" cy="2396430"/>
          </a:xfrm>
          <a:prstGeom prst="rect">
            <a:avLst/>
          </a:prstGeom>
          <a:noFill/>
          <a:extLst>
            <a:ext uri="{909E8E84-426E-40DD-AFC4-6F175D3DCCD1}">
              <a14:hiddenFill xmlns="" xmlns:a14="http://schemas.microsoft.com/office/drawing/2010/main">
                <a:solidFill>
                  <a:srgbClr val="FFFFFF"/>
                </a:solidFill>
              </a14:hiddenFill>
            </a:ext>
          </a:extLst>
        </p:spPr>
      </p:pic>
      <p:pic>
        <p:nvPicPr>
          <p:cNvPr id="10243" name="Picture 3" descr="I:\2012-02-02\P101014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92486" y="4080962"/>
            <a:ext cx="3296317" cy="24722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5171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Impact" pitchFamily="34" charset="0"/>
              </a:rPr>
              <a:t>Dave </a:t>
            </a:r>
            <a:r>
              <a:rPr lang="en-US" dirty="0" err="1" smtClean="0">
                <a:latin typeface="Impact" pitchFamily="34" charset="0"/>
              </a:rPr>
              <a:t>Verbrugge</a:t>
            </a:r>
            <a:endParaRPr lang="en-US" dirty="0">
              <a:latin typeface="Impact" pitchFamily="34" charset="0"/>
            </a:endParaRPr>
          </a:p>
        </p:txBody>
      </p:sp>
      <p:sp>
        <p:nvSpPr>
          <p:cNvPr id="3" name="Content Placeholder 2"/>
          <p:cNvSpPr>
            <a:spLocks noGrp="1"/>
          </p:cNvSpPr>
          <p:nvPr>
            <p:ph idx="1"/>
          </p:nvPr>
        </p:nvSpPr>
        <p:spPr>
          <a:xfrm>
            <a:off x="457200" y="1600200"/>
            <a:ext cx="3124200" cy="4525963"/>
          </a:xfrm>
        </p:spPr>
        <p:txBody>
          <a:bodyPr>
            <a:normAutofit/>
          </a:bodyPr>
          <a:lstStyle/>
          <a:p>
            <a:pPr marL="0" indent="0">
              <a:buNone/>
            </a:pPr>
            <a:r>
              <a:rPr lang="en-US" sz="2000" dirty="0" smtClean="0">
                <a:latin typeface="Impact" pitchFamily="34" charset="0"/>
              </a:rPr>
              <a:t>In 2002, Dave </a:t>
            </a:r>
            <a:r>
              <a:rPr lang="en-US" sz="2000" dirty="0" err="1" smtClean="0">
                <a:latin typeface="Impact" pitchFamily="34" charset="0"/>
              </a:rPr>
              <a:t>Verbrugge</a:t>
            </a:r>
            <a:r>
              <a:rPr lang="en-US" sz="2000" dirty="0" smtClean="0">
                <a:latin typeface="Impact" pitchFamily="34" charset="0"/>
              </a:rPr>
              <a:t> won the </a:t>
            </a:r>
            <a:r>
              <a:rPr lang="en-US" sz="2000" dirty="0" err="1" smtClean="0">
                <a:latin typeface="Impact" pitchFamily="34" charset="0"/>
              </a:rPr>
              <a:t>Woodie</a:t>
            </a:r>
            <a:r>
              <a:rPr lang="en-US" sz="2000" dirty="0" smtClean="0">
                <a:latin typeface="Impact" pitchFamily="34" charset="0"/>
              </a:rPr>
              <a:t> Flower’s award. He is often the  world-famous emcee of the World Championship finals on Einstein and also one of our lead programming mentors. He is a huge supporter of FIRST, has been to Dean </a:t>
            </a:r>
            <a:r>
              <a:rPr lang="en-US" sz="2000" dirty="0" err="1" smtClean="0">
                <a:latin typeface="Impact" pitchFamily="34" charset="0"/>
              </a:rPr>
              <a:t>Kamen’s</a:t>
            </a:r>
            <a:r>
              <a:rPr lang="en-US" sz="2000" dirty="0" smtClean="0">
                <a:latin typeface="Impact" pitchFamily="34" charset="0"/>
              </a:rPr>
              <a:t> house, and does a signature hand-stand for the last match of any competition.   </a:t>
            </a:r>
            <a:endParaRPr lang="en-US" sz="2000" dirty="0">
              <a:latin typeface="Impact" pitchFamily="34" charset="0"/>
            </a:endParaRPr>
          </a:p>
        </p:txBody>
      </p:sp>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86200" y="2454717"/>
            <a:ext cx="2064244" cy="24710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87886" y="1961446"/>
            <a:ext cx="2181225" cy="3457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07651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pitchFamily="34" charset="0"/>
              </a:rPr>
              <a:t>Jim Myer</a:t>
            </a:r>
            <a:endParaRPr lang="en-US" dirty="0">
              <a:latin typeface="Impact" pitchFamily="34" charset="0"/>
            </a:endParaRPr>
          </a:p>
        </p:txBody>
      </p:sp>
      <p:sp>
        <p:nvSpPr>
          <p:cNvPr id="3" name="Content Placeholder 2"/>
          <p:cNvSpPr>
            <a:spLocks noGrp="1"/>
          </p:cNvSpPr>
          <p:nvPr>
            <p:ph idx="1"/>
          </p:nvPr>
        </p:nvSpPr>
        <p:spPr>
          <a:xfrm>
            <a:off x="457200" y="1600200"/>
            <a:ext cx="3200400" cy="4525963"/>
          </a:xfrm>
        </p:spPr>
        <p:txBody>
          <a:bodyPr>
            <a:normAutofit/>
          </a:bodyPr>
          <a:lstStyle/>
          <a:p>
            <a:pPr marL="0" indent="0">
              <a:buNone/>
            </a:pPr>
            <a:endParaRPr lang="en-US" sz="2000" dirty="0" smtClean="0">
              <a:latin typeface="Impact" pitchFamily="34" charset="0"/>
            </a:endParaRPr>
          </a:p>
          <a:p>
            <a:pPr marL="0" indent="0">
              <a:buNone/>
            </a:pPr>
            <a:r>
              <a:rPr lang="en-US" sz="2000" dirty="0" smtClean="0">
                <a:latin typeface="Impact" pitchFamily="34" charset="0"/>
              </a:rPr>
              <a:t>In 2011, Jim Myer won the GM Mentor of the Year award. He is the lead design </a:t>
            </a:r>
            <a:r>
              <a:rPr lang="en-US" sz="2000" dirty="0" err="1" smtClean="0">
                <a:latin typeface="Impact" pitchFamily="34" charset="0"/>
              </a:rPr>
              <a:t>engieer</a:t>
            </a:r>
            <a:r>
              <a:rPr lang="en-US" sz="2000" dirty="0" smtClean="0">
                <a:latin typeface="Impact" pitchFamily="34" charset="0"/>
              </a:rPr>
              <a:t> on our team, and has been since he joined the team in 2001. He has led the design of 3 Championship robots and helped the drive teams as well. We could not do what we do without him! </a:t>
            </a:r>
            <a:endParaRPr lang="en-US" sz="2000" dirty="0">
              <a:latin typeface="Impact" pitchFamily="34" charset="0"/>
            </a:endParaRPr>
          </a:p>
        </p:txBody>
      </p:sp>
      <p:pic>
        <p:nvPicPr>
          <p:cNvPr id="1229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1752600"/>
            <a:ext cx="3685337" cy="4076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26020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Impact" pitchFamily="34" charset="0"/>
              </a:rPr>
              <a:t>Alex </a:t>
            </a:r>
            <a:r>
              <a:rPr lang="en-US" dirty="0" err="1" smtClean="0">
                <a:latin typeface="Impact" pitchFamily="34" charset="0"/>
              </a:rPr>
              <a:t>Garrigo</a:t>
            </a:r>
            <a:r>
              <a:rPr lang="en-US" dirty="0" smtClean="0">
                <a:latin typeface="Impact" pitchFamily="34" charset="0"/>
              </a:rPr>
              <a:t/>
            </a:r>
            <a:br>
              <a:rPr lang="en-US" dirty="0" smtClean="0">
                <a:latin typeface="Impact" pitchFamily="34" charset="0"/>
              </a:rPr>
            </a:br>
            <a:r>
              <a:rPr lang="en-US" dirty="0" smtClean="0">
                <a:latin typeface="Impact" pitchFamily="34" charset="0"/>
              </a:rPr>
              <a:t>2012 Dean’s List Nominee</a:t>
            </a:r>
            <a:endParaRPr lang="en-US" dirty="0">
              <a:latin typeface="Impact" pitchFamily="34" charset="0"/>
            </a:endParaRPr>
          </a:p>
        </p:txBody>
      </p:sp>
      <p:pic>
        <p:nvPicPr>
          <p:cNvPr id="13314" name="Picture 2" descr="click to clos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2133600"/>
            <a:ext cx="2388765" cy="3581400"/>
          </a:xfrm>
          <a:prstGeom prst="rect">
            <a:avLst/>
          </a:prstGeom>
          <a:noFill/>
          <a:extLst>
            <a:ext uri="{909E8E84-426E-40DD-AFC4-6F175D3DCCD1}">
              <a14:hiddenFill xmlns="" xmlns:a14="http://schemas.microsoft.com/office/drawing/2010/main">
                <a:solidFill>
                  <a:srgbClr val="FFFFFF"/>
                </a:solidFill>
              </a14:hiddenFill>
            </a:ext>
          </a:extLst>
        </p:spPr>
      </p:pic>
      <p:pic>
        <p:nvPicPr>
          <p:cNvPr id="13316" name="Picture 4" descr="click to clos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48400" y="2133600"/>
            <a:ext cx="2667000" cy="3556000"/>
          </a:xfrm>
          <a:prstGeom prst="rect">
            <a:avLst/>
          </a:prstGeom>
          <a:noFill/>
          <a:extLst>
            <a:ext uri="{909E8E84-426E-40DD-AFC4-6F175D3DCCD1}">
              <a14:hiddenFill xmlns="" xmlns:a14="http://schemas.microsoft.com/office/drawing/2010/main">
                <a:solidFill>
                  <a:srgbClr val="FFFFFF"/>
                </a:solidFill>
              </a14:hiddenFill>
            </a:ext>
          </a:extLst>
        </p:spPr>
      </p:pic>
      <p:pic>
        <p:nvPicPr>
          <p:cNvPr id="13318" name="Picture 6" descr="click to clos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86742" y="2699657"/>
            <a:ext cx="3265714" cy="244928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89879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Impact" pitchFamily="34" charset="0"/>
              </a:rPr>
              <a:t>Gary </a:t>
            </a:r>
            <a:r>
              <a:rPr lang="en-US" dirty="0" err="1" smtClean="0">
                <a:latin typeface="Impact" pitchFamily="34" charset="0"/>
              </a:rPr>
              <a:t>Zahn</a:t>
            </a:r>
            <a:r>
              <a:rPr lang="en-US" dirty="0" smtClean="0">
                <a:latin typeface="Impact" pitchFamily="34" charset="0"/>
              </a:rPr>
              <a:t/>
            </a:r>
            <a:br>
              <a:rPr lang="en-US" dirty="0" smtClean="0">
                <a:latin typeface="Impact" pitchFamily="34" charset="0"/>
              </a:rPr>
            </a:br>
            <a:r>
              <a:rPr lang="en-US" dirty="0" smtClean="0">
                <a:latin typeface="Impact" pitchFamily="34" charset="0"/>
              </a:rPr>
              <a:t> 2012 Dean’s List Nominee</a:t>
            </a:r>
            <a:endParaRPr lang="en-US" dirty="0">
              <a:latin typeface="Impact" pitchFamily="34" charset="0"/>
            </a:endParaRPr>
          </a:p>
        </p:txBody>
      </p:sp>
      <p:pic>
        <p:nvPicPr>
          <p:cNvPr id="14340" name="Picture 4" descr="click to clos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9229" y="1905000"/>
            <a:ext cx="3650343" cy="2737757"/>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p:cNvPicPr/>
          <p:nvPr/>
        </p:nvPicPr>
        <p:blipFill>
          <a:blip r:embed="rId3" cstate="print"/>
          <a:srcRect/>
          <a:stretch>
            <a:fillRect/>
          </a:stretch>
        </p:blipFill>
        <p:spPr bwMode="auto">
          <a:xfrm>
            <a:off x="2667000" y="4800599"/>
            <a:ext cx="4156392" cy="1957387"/>
          </a:xfrm>
          <a:prstGeom prst="rect">
            <a:avLst/>
          </a:prstGeom>
          <a:noFill/>
          <a:ln w="9525">
            <a:noFill/>
            <a:miter lim="800000"/>
            <a:headEnd/>
            <a:tailEnd/>
          </a:ln>
        </p:spPr>
      </p:pic>
      <p:pic>
        <p:nvPicPr>
          <p:cNvPr id="7" name="Picture 6" descr="http://frcteam67.dyndns.org/HOTPhotoAlbum/2011/2011-04-27%2c28%2c29%2630%20Championship/slides/IMG_0109.JPG"/>
          <p:cNvPicPr/>
          <p:nvPr/>
        </p:nvPicPr>
        <p:blipFill>
          <a:blip r:embed="rId4" cstate="print"/>
          <a:srcRect/>
          <a:stretch>
            <a:fillRect/>
          </a:stretch>
        </p:blipFill>
        <p:spPr bwMode="auto">
          <a:xfrm>
            <a:off x="4745196" y="1905000"/>
            <a:ext cx="3424237" cy="2608762"/>
          </a:xfrm>
          <a:prstGeom prst="rect">
            <a:avLst/>
          </a:prstGeom>
          <a:noFill/>
          <a:ln w="9525">
            <a:noFill/>
            <a:miter lim="800000"/>
            <a:headEnd/>
            <a:tailEnd/>
          </a:ln>
        </p:spPr>
      </p:pic>
    </p:spTree>
    <p:extLst>
      <p:ext uri="{BB962C8B-B14F-4D97-AF65-F5344CB8AC3E}">
        <p14:creationId xmlns="" xmlns:p14="http://schemas.microsoft.com/office/powerpoint/2010/main" val="2064652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Impact" pitchFamily="34" charset="0"/>
              </a:rPr>
              <a:t>Jason </a:t>
            </a:r>
            <a:r>
              <a:rPr lang="en-US" dirty="0" err="1" smtClean="0">
                <a:latin typeface="Impact" pitchFamily="34" charset="0"/>
              </a:rPr>
              <a:t>Bretzlaff</a:t>
            </a:r>
            <a:r>
              <a:rPr lang="en-US" dirty="0" smtClean="0">
                <a:latin typeface="Impact" pitchFamily="34" charset="0"/>
              </a:rPr>
              <a:t/>
            </a:r>
            <a:br>
              <a:rPr lang="en-US" dirty="0" smtClean="0">
                <a:latin typeface="Impact" pitchFamily="34" charset="0"/>
              </a:rPr>
            </a:br>
            <a:r>
              <a:rPr lang="en-US" dirty="0" smtClean="0">
                <a:latin typeface="Impact" pitchFamily="34" charset="0"/>
              </a:rPr>
              <a:t> 2012 </a:t>
            </a:r>
            <a:r>
              <a:rPr lang="en-US" dirty="0" smtClean="0">
                <a:latin typeface="Impact" pitchFamily="34" charset="0"/>
              </a:rPr>
              <a:t>GM Mentor of the Year </a:t>
            </a:r>
            <a:r>
              <a:rPr lang="en-US" dirty="0" smtClean="0">
                <a:latin typeface="Impact" pitchFamily="34" charset="0"/>
              </a:rPr>
              <a:t>Nominee</a:t>
            </a:r>
            <a:endParaRPr lang="en-US" dirty="0">
              <a:latin typeface="Impact" pitchFamily="34" charset="0"/>
            </a:endParaRPr>
          </a:p>
        </p:txBody>
      </p:sp>
      <p:pic>
        <p:nvPicPr>
          <p:cNvPr id="15362" name="Picture 2" descr="click to clos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9200" y="1828800"/>
            <a:ext cx="2743200" cy="3657600"/>
          </a:xfrm>
          <a:prstGeom prst="rect">
            <a:avLst/>
          </a:prstGeom>
          <a:noFill/>
          <a:extLst>
            <a:ext uri="{909E8E84-426E-40DD-AFC4-6F175D3DCCD1}">
              <a14:hiddenFill xmlns="" xmlns:a14="http://schemas.microsoft.com/office/drawing/2010/main">
                <a:solidFill>
                  <a:srgbClr val="FFFFFF"/>
                </a:solidFill>
              </a14:hiddenFill>
            </a:ext>
          </a:extLst>
        </p:spPr>
      </p:pic>
      <p:pic>
        <p:nvPicPr>
          <p:cNvPr id="1536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15000" y="1534205"/>
            <a:ext cx="2266950" cy="4181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89682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Impact" pitchFamily="34" charset="0"/>
              </a:rPr>
              <a:t>Walt </a:t>
            </a:r>
            <a:r>
              <a:rPr lang="en-US" dirty="0" smtClean="0">
                <a:latin typeface="Impact" pitchFamily="34" charset="0"/>
              </a:rPr>
              <a:t>Hickok</a:t>
            </a:r>
            <a:br>
              <a:rPr lang="en-US" dirty="0" smtClean="0">
                <a:latin typeface="Impact" pitchFamily="34" charset="0"/>
              </a:rPr>
            </a:br>
            <a:r>
              <a:rPr lang="en-US" dirty="0" smtClean="0">
                <a:latin typeface="Impact" pitchFamily="34" charset="0"/>
              </a:rPr>
              <a:t> 2012 </a:t>
            </a:r>
            <a:r>
              <a:rPr lang="en-US" dirty="0" err="1" smtClean="0">
                <a:latin typeface="Impact" pitchFamily="34" charset="0"/>
              </a:rPr>
              <a:t>Woodie</a:t>
            </a:r>
            <a:r>
              <a:rPr lang="en-US" smtClean="0">
                <a:latin typeface="Impact" pitchFamily="34" charset="0"/>
              </a:rPr>
              <a:t> Flowers </a:t>
            </a:r>
            <a:r>
              <a:rPr lang="en-US" dirty="0" smtClean="0">
                <a:latin typeface="Impact" pitchFamily="34" charset="0"/>
              </a:rPr>
              <a:t>Nominee</a:t>
            </a:r>
            <a:endParaRPr lang="en-US" dirty="0">
              <a:latin typeface="Impact" pitchFamily="34" charset="0"/>
            </a:endParaRPr>
          </a:p>
        </p:txBody>
      </p:sp>
      <p:pic>
        <p:nvPicPr>
          <p:cNvPr id="16386" name="Picture 2" descr="click to clos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5057" y="1704975"/>
            <a:ext cx="2286000" cy="1714500"/>
          </a:xfrm>
          <a:prstGeom prst="rect">
            <a:avLst/>
          </a:prstGeom>
          <a:noFill/>
          <a:extLst>
            <a:ext uri="{909E8E84-426E-40DD-AFC4-6F175D3DCCD1}">
              <a14:hiddenFill xmlns="" xmlns:a14="http://schemas.microsoft.com/office/drawing/2010/main">
                <a:solidFill>
                  <a:srgbClr val="FFFFFF"/>
                </a:solidFill>
              </a14:hiddenFill>
            </a:ext>
          </a:extLst>
        </p:spPr>
      </p:pic>
      <p:pic>
        <p:nvPicPr>
          <p:cNvPr id="16388" name="Picture 4" descr="click to clos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19800" y="1600200"/>
            <a:ext cx="2819400" cy="2114550"/>
          </a:xfrm>
          <a:prstGeom prst="rect">
            <a:avLst/>
          </a:prstGeom>
          <a:noFill/>
          <a:extLst>
            <a:ext uri="{909E8E84-426E-40DD-AFC4-6F175D3DCCD1}">
              <a14:hiddenFill xmlns="" xmlns:a14="http://schemas.microsoft.com/office/drawing/2010/main">
                <a:solidFill>
                  <a:srgbClr val="FFFFFF"/>
                </a:solidFill>
              </a14:hiddenFill>
            </a:ext>
          </a:extLst>
        </p:spPr>
      </p:pic>
      <p:pic>
        <p:nvPicPr>
          <p:cNvPr id="16389" name="Picture 5" descr="I:\2012-02-02\P101014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71057" y="3722914"/>
            <a:ext cx="3403600" cy="25527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7172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pitchFamily="34" charset="0"/>
              </a:rPr>
              <a:t>2012 Robot</a:t>
            </a:r>
            <a:endParaRPr lang="en-US" dirty="0">
              <a:latin typeface="Impact" pitchFamily="34" charset="0"/>
            </a:endParaRPr>
          </a:p>
        </p:txBody>
      </p:sp>
      <p:pic>
        <p:nvPicPr>
          <p:cNvPr id="4" name="Picture 3" descr="IMG_7602.jpg"/>
          <p:cNvPicPr>
            <a:picLocks noChangeAspect="1"/>
          </p:cNvPicPr>
          <p:nvPr/>
        </p:nvPicPr>
        <p:blipFill>
          <a:blip r:embed="rId2" cstate="print"/>
          <a:stretch>
            <a:fillRect/>
          </a:stretch>
        </p:blipFill>
        <p:spPr>
          <a:xfrm>
            <a:off x="1752600" y="1676400"/>
            <a:ext cx="5791200" cy="4343400"/>
          </a:xfrm>
          <a:prstGeom prst="rect">
            <a:avLst/>
          </a:prstGeom>
        </p:spPr>
      </p:pic>
    </p:spTree>
    <p:extLst>
      <p:ext uri="{BB962C8B-B14F-4D97-AF65-F5344CB8AC3E}">
        <p14:creationId xmlns="" xmlns:p14="http://schemas.microsoft.com/office/powerpoint/2010/main" val="4213140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latin typeface="Impact" pitchFamily="34" charset="0"/>
              </a:rPr>
              <a:t>HOT Team Sub-Groups</a:t>
            </a:r>
            <a:endParaRPr lang="en-US" dirty="0">
              <a:latin typeface="Impact" pitchFamily="34" charset="0"/>
            </a:endParaRPr>
          </a:p>
        </p:txBody>
      </p:sp>
      <p:sp>
        <p:nvSpPr>
          <p:cNvPr id="8" name="Subtitle 7"/>
          <p:cNvSpPr>
            <a:spLocks noGrp="1"/>
          </p:cNvSpPr>
          <p:nvPr>
            <p:ph type="subTitle" idx="1"/>
          </p:nvPr>
        </p:nvSpPr>
        <p:spPr/>
        <p:txBody>
          <a:bodyPr/>
          <a:lstStyle/>
          <a:p>
            <a:endParaRPr lang="en-US"/>
          </a:p>
        </p:txBody>
      </p:sp>
    </p:spTree>
    <p:extLst>
      <p:ext uri="{BB962C8B-B14F-4D97-AF65-F5344CB8AC3E}">
        <p14:creationId xmlns="" xmlns:p14="http://schemas.microsoft.com/office/powerpoint/2010/main" val="717530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pitchFamily="34" charset="0"/>
              </a:rPr>
              <a:t>CAD (Design)</a:t>
            </a:r>
            <a:endParaRPr lang="en-US" dirty="0">
              <a:latin typeface="Impact" pitchFamily="34" charset="0"/>
            </a:endParaRPr>
          </a:p>
        </p:txBody>
      </p:sp>
      <p:sp>
        <p:nvSpPr>
          <p:cNvPr id="3" name="Content Placeholder 2"/>
          <p:cNvSpPr>
            <a:spLocks noGrp="1"/>
          </p:cNvSpPr>
          <p:nvPr>
            <p:ph sz="half" idx="1"/>
          </p:nvPr>
        </p:nvSpPr>
        <p:spPr/>
        <p:txBody>
          <a:bodyPr/>
          <a:lstStyle/>
          <a:p>
            <a:pPr marL="0" indent="0">
              <a:buNone/>
            </a:pPr>
            <a:r>
              <a:rPr lang="en-US" dirty="0">
                <a:latin typeface="Impact" pitchFamily="34" charset="0"/>
              </a:rPr>
              <a:t>Students </a:t>
            </a:r>
            <a:r>
              <a:rPr lang="en-US" dirty="0" smtClean="0">
                <a:latin typeface="Impact" pitchFamily="34" charset="0"/>
              </a:rPr>
              <a:t>work </a:t>
            </a:r>
            <a:r>
              <a:rPr lang="en-US" dirty="0">
                <a:latin typeface="Impact" pitchFamily="34" charset="0"/>
              </a:rPr>
              <a:t>with mentors using </a:t>
            </a:r>
            <a:r>
              <a:rPr lang="en-US" dirty="0" err="1">
                <a:latin typeface="Impact" pitchFamily="34" charset="0"/>
              </a:rPr>
              <a:t>AutoDesk</a:t>
            </a:r>
            <a:r>
              <a:rPr lang="en-US" dirty="0">
                <a:latin typeface="Impact" pitchFamily="34" charset="0"/>
              </a:rPr>
              <a:t> Inventor and Mechanical Desktop to produce 3D and 2D design for the HOTBOT, the HOT cart and CASEY.</a:t>
            </a:r>
          </a:p>
        </p:txBody>
      </p:sp>
      <p:pic>
        <p:nvPicPr>
          <p:cNvPr id="7" name="Content Placeholder 6"/>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4648200" y="2348706"/>
            <a:ext cx="4038600" cy="3028950"/>
          </a:xfrm>
        </p:spPr>
      </p:pic>
    </p:spTree>
    <p:extLst>
      <p:ext uri="{BB962C8B-B14F-4D97-AF65-F5344CB8AC3E}">
        <p14:creationId xmlns="" xmlns:p14="http://schemas.microsoft.com/office/powerpoint/2010/main" val="189113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pitchFamily="34" charset="0"/>
              </a:rPr>
              <a:t>Mechanical Build</a:t>
            </a:r>
            <a:endParaRPr lang="en-US" dirty="0">
              <a:latin typeface="Impact" pitchFamily="34" charset="0"/>
            </a:endParaRPr>
          </a:p>
        </p:txBody>
      </p:sp>
      <p:sp>
        <p:nvSpPr>
          <p:cNvPr id="3" name="Content Placeholder 2"/>
          <p:cNvSpPr>
            <a:spLocks noGrp="1"/>
          </p:cNvSpPr>
          <p:nvPr>
            <p:ph sz="half" idx="1"/>
          </p:nvPr>
        </p:nvSpPr>
        <p:spPr/>
        <p:txBody>
          <a:bodyPr/>
          <a:lstStyle/>
          <a:p>
            <a:pPr marL="0" indent="0">
              <a:buNone/>
            </a:pPr>
            <a:r>
              <a:rPr lang="en-US" dirty="0">
                <a:latin typeface="Impact" pitchFamily="34" charset="0"/>
              </a:rPr>
              <a:t>Students </a:t>
            </a:r>
            <a:r>
              <a:rPr lang="en-US" dirty="0" smtClean="0">
                <a:latin typeface="Impact" pitchFamily="34" charset="0"/>
              </a:rPr>
              <a:t>work </a:t>
            </a:r>
            <a:r>
              <a:rPr lang="en-US" dirty="0">
                <a:latin typeface="Impact" pitchFamily="34" charset="0"/>
              </a:rPr>
              <a:t>with mentors in the GMPG machine shop. Components for the HOTBOT, the HOT cart, practice playing field and CASEY </a:t>
            </a:r>
            <a:r>
              <a:rPr lang="en-US" dirty="0" smtClean="0">
                <a:latin typeface="Impact" pitchFamily="34" charset="0"/>
              </a:rPr>
              <a:t>are </a:t>
            </a:r>
            <a:r>
              <a:rPr lang="en-US" dirty="0">
                <a:latin typeface="Impact" pitchFamily="34" charset="0"/>
              </a:rPr>
              <a:t>produced on the lathe, vertical mill, CNC and </a:t>
            </a:r>
            <a:r>
              <a:rPr lang="en-US" dirty="0" err="1">
                <a:latin typeface="Impact" pitchFamily="34" charset="0"/>
              </a:rPr>
              <a:t>waterjet</a:t>
            </a:r>
            <a:r>
              <a:rPr lang="en-US" dirty="0">
                <a:latin typeface="Impact" pitchFamily="34" charset="0"/>
              </a:rPr>
              <a:t>.</a:t>
            </a:r>
          </a:p>
        </p:txBody>
      </p:sp>
      <p:pic>
        <p:nvPicPr>
          <p:cNvPr id="5" name="Content Placeholder 4"/>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4648200" y="2348706"/>
            <a:ext cx="4038600" cy="3028950"/>
          </a:xfrm>
        </p:spPr>
      </p:pic>
    </p:spTree>
    <p:extLst>
      <p:ext uri="{BB962C8B-B14F-4D97-AF65-F5344CB8AC3E}">
        <p14:creationId xmlns="" xmlns:p14="http://schemas.microsoft.com/office/powerpoint/2010/main" val="4085332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pitchFamily="34" charset="0"/>
              </a:rPr>
              <a:t>Electrical </a:t>
            </a:r>
            <a:endParaRPr lang="en-US" dirty="0">
              <a:latin typeface="Impact" pitchFamily="34" charset="0"/>
            </a:endParaRPr>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latin typeface="Impact" pitchFamily="34" charset="0"/>
              </a:rPr>
              <a:t>Students </a:t>
            </a:r>
            <a:r>
              <a:rPr lang="en-US" dirty="0" smtClean="0">
                <a:latin typeface="Impact" pitchFamily="34" charset="0"/>
              </a:rPr>
              <a:t>work </a:t>
            </a:r>
            <a:r>
              <a:rPr lang="en-US" dirty="0">
                <a:latin typeface="Impact" pitchFamily="34" charset="0"/>
              </a:rPr>
              <a:t>with mentors to wire and create control systems for the HOTBOT. </a:t>
            </a:r>
            <a:r>
              <a:rPr lang="en-US" dirty="0" smtClean="0">
                <a:latin typeface="Impact" pitchFamily="34" charset="0"/>
              </a:rPr>
              <a:t>Students </a:t>
            </a:r>
            <a:r>
              <a:rPr lang="en-US" dirty="0">
                <a:latin typeface="Impact" pitchFamily="34" charset="0"/>
              </a:rPr>
              <a:t>experience everything from DC circuits to feedback control with potentiometers, encoders, digital cameras, accelerometers, gyroscopes. FIRST now uses an industry standard </a:t>
            </a:r>
            <a:r>
              <a:rPr lang="en-US" dirty="0" err="1">
                <a:latin typeface="Impact" pitchFamily="34" charset="0"/>
              </a:rPr>
              <a:t>cRIO</a:t>
            </a:r>
            <a:r>
              <a:rPr lang="en-US" dirty="0">
                <a:latin typeface="Impact" pitchFamily="34" charset="0"/>
              </a:rPr>
              <a:t> controls platform.</a:t>
            </a:r>
          </a:p>
        </p:txBody>
      </p:sp>
      <p:pic>
        <p:nvPicPr>
          <p:cNvPr id="5" name="Content Placeholder 4"/>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4648200" y="2348706"/>
            <a:ext cx="4038600" cy="3028950"/>
          </a:xfrm>
        </p:spPr>
      </p:pic>
    </p:spTree>
    <p:extLst>
      <p:ext uri="{BB962C8B-B14F-4D97-AF65-F5344CB8AC3E}">
        <p14:creationId xmlns="" xmlns:p14="http://schemas.microsoft.com/office/powerpoint/2010/main" val="162385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pitchFamily="34" charset="0"/>
              </a:rPr>
              <a:t>Programming</a:t>
            </a:r>
            <a:endParaRPr lang="en-US" dirty="0">
              <a:latin typeface="Impact" pitchFamily="34" charset="0"/>
            </a:endParaRPr>
          </a:p>
        </p:txBody>
      </p:sp>
      <p:sp>
        <p:nvSpPr>
          <p:cNvPr id="3" name="Content Placeholder 2"/>
          <p:cNvSpPr>
            <a:spLocks noGrp="1"/>
          </p:cNvSpPr>
          <p:nvPr>
            <p:ph sz="half" idx="1"/>
          </p:nvPr>
        </p:nvSpPr>
        <p:spPr/>
        <p:txBody>
          <a:bodyPr>
            <a:normAutofit/>
          </a:bodyPr>
          <a:lstStyle/>
          <a:p>
            <a:pPr marL="0" indent="0">
              <a:buNone/>
            </a:pPr>
            <a:r>
              <a:rPr lang="en-US" dirty="0">
                <a:latin typeface="Impact" pitchFamily="34" charset="0"/>
              </a:rPr>
              <a:t>Students </a:t>
            </a:r>
            <a:r>
              <a:rPr lang="en-US" dirty="0" smtClean="0">
                <a:latin typeface="Impact" pitchFamily="34" charset="0"/>
              </a:rPr>
              <a:t>work </a:t>
            </a:r>
            <a:r>
              <a:rPr lang="en-US" dirty="0">
                <a:latin typeface="Impact" pitchFamily="34" charset="0"/>
              </a:rPr>
              <a:t>with mentors to program the control system behavior of the HOTBOT and CASEY. Coding </a:t>
            </a:r>
            <a:r>
              <a:rPr lang="en-US" dirty="0" smtClean="0">
                <a:latin typeface="Impact" pitchFamily="34" charset="0"/>
              </a:rPr>
              <a:t>is done </a:t>
            </a:r>
            <a:r>
              <a:rPr lang="en-US" dirty="0">
                <a:latin typeface="Impact" pitchFamily="34" charset="0"/>
              </a:rPr>
              <a:t>in C++ and/or </a:t>
            </a:r>
            <a:r>
              <a:rPr lang="en-US" dirty="0" err="1">
                <a:latin typeface="Impact" pitchFamily="34" charset="0"/>
              </a:rPr>
              <a:t>LabVIEW</a:t>
            </a:r>
            <a:r>
              <a:rPr lang="en-US" dirty="0">
                <a:latin typeface="Impact" pitchFamily="34" charset="0"/>
              </a:rPr>
              <a:t>. The HOTBOT must have instructions for both operator-controlled and autonomous behavior.</a:t>
            </a:r>
          </a:p>
        </p:txBody>
      </p:sp>
      <p:pic>
        <p:nvPicPr>
          <p:cNvPr id="5" name="Content Placeholder 4"/>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4648200" y="2348706"/>
            <a:ext cx="4038600" cy="3028950"/>
          </a:xfrm>
        </p:spPr>
      </p:pic>
    </p:spTree>
    <p:extLst>
      <p:ext uri="{BB962C8B-B14F-4D97-AF65-F5344CB8AC3E}">
        <p14:creationId xmlns="" xmlns:p14="http://schemas.microsoft.com/office/powerpoint/2010/main" val="3245907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pitchFamily="34" charset="0"/>
              </a:rPr>
              <a:t>Animation</a:t>
            </a:r>
            <a:endParaRPr lang="en-US" dirty="0">
              <a:latin typeface="Impact" pitchFamily="34" charset="0"/>
            </a:endParaRPr>
          </a:p>
        </p:txBody>
      </p:sp>
      <p:sp>
        <p:nvSpPr>
          <p:cNvPr id="3" name="Content Placeholder 2"/>
          <p:cNvSpPr>
            <a:spLocks noGrp="1"/>
          </p:cNvSpPr>
          <p:nvPr>
            <p:ph sz="half" idx="1"/>
          </p:nvPr>
        </p:nvSpPr>
        <p:spPr/>
        <p:txBody>
          <a:bodyPr>
            <a:normAutofit/>
          </a:bodyPr>
          <a:lstStyle/>
          <a:p>
            <a:pPr marL="0" indent="0">
              <a:buNone/>
            </a:pPr>
            <a:r>
              <a:rPr lang="en-US" dirty="0">
                <a:latin typeface="Impact" pitchFamily="34" charset="0"/>
              </a:rPr>
              <a:t>Students </a:t>
            </a:r>
            <a:r>
              <a:rPr lang="en-US" dirty="0" smtClean="0">
                <a:latin typeface="Impact" pitchFamily="34" charset="0"/>
              </a:rPr>
              <a:t>work </a:t>
            </a:r>
            <a:r>
              <a:rPr lang="en-US" dirty="0">
                <a:latin typeface="Impact" pitchFamily="34" charset="0"/>
              </a:rPr>
              <a:t>with mentors to create a 30 second </a:t>
            </a:r>
            <a:r>
              <a:rPr lang="en-US" dirty="0" smtClean="0">
                <a:latin typeface="Impact" pitchFamily="34" charset="0"/>
              </a:rPr>
              <a:t>animation </a:t>
            </a:r>
            <a:r>
              <a:rPr lang="en-US" dirty="0">
                <a:latin typeface="Impact" pitchFamily="34" charset="0"/>
              </a:rPr>
              <a:t>using </a:t>
            </a:r>
            <a:r>
              <a:rPr lang="en-US" dirty="0" smtClean="0">
                <a:latin typeface="Impact" pitchFamily="34" charset="0"/>
              </a:rPr>
              <a:t>Auto Desk Maya. </a:t>
            </a:r>
            <a:r>
              <a:rPr lang="en-US" dirty="0">
                <a:latin typeface="Impact" pitchFamily="34" charset="0"/>
              </a:rPr>
              <a:t>This is the same type of interface as the one used by Pixar. </a:t>
            </a:r>
          </a:p>
        </p:txBody>
      </p:sp>
      <p:pic>
        <p:nvPicPr>
          <p:cNvPr id="5" name="Content Placeholder 4"/>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5334000" y="1743869"/>
            <a:ext cx="2667000" cy="4238625"/>
          </a:xfrm>
        </p:spPr>
      </p:pic>
    </p:spTree>
    <p:extLst>
      <p:ext uri="{BB962C8B-B14F-4D97-AF65-F5344CB8AC3E}">
        <p14:creationId xmlns="" xmlns:p14="http://schemas.microsoft.com/office/powerpoint/2010/main" val="1485863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9979</TotalTime>
  <Words>773</Words>
  <Application>Microsoft Office PowerPoint</Application>
  <PresentationFormat>On-screen Show (4:3)</PresentationFormat>
  <Paragraphs>68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2012</vt:lpstr>
      <vt:lpstr>Slide 2</vt:lpstr>
      <vt:lpstr>2012 Robot</vt:lpstr>
      <vt:lpstr>HOT Team Sub-Groups</vt:lpstr>
      <vt:lpstr>CAD (Design)</vt:lpstr>
      <vt:lpstr>Mechanical Build</vt:lpstr>
      <vt:lpstr>Electrical </vt:lpstr>
      <vt:lpstr>Programming</vt:lpstr>
      <vt:lpstr>Animation</vt:lpstr>
      <vt:lpstr>Chairman’s </vt:lpstr>
      <vt:lpstr>Drive Team</vt:lpstr>
      <vt:lpstr>Scouting</vt:lpstr>
      <vt:lpstr>Community Service</vt:lpstr>
      <vt:lpstr>Milford Memories</vt:lpstr>
      <vt:lpstr>Stay Dry Tri</vt:lpstr>
      <vt:lpstr>2012 Drive Team</vt:lpstr>
      <vt:lpstr>Josh Orlando</vt:lpstr>
      <vt:lpstr>Alex Garrigo</vt:lpstr>
      <vt:lpstr>Jason Drouillard</vt:lpstr>
      <vt:lpstr>2012 Pit Crew</vt:lpstr>
      <vt:lpstr>2005</vt:lpstr>
      <vt:lpstr>A HOT History</vt:lpstr>
      <vt:lpstr>Dave Verbrugge</vt:lpstr>
      <vt:lpstr>Jim Myer</vt:lpstr>
      <vt:lpstr>Alex Garrigo 2012 Dean’s List Nominee</vt:lpstr>
      <vt:lpstr>Gary Zahn  2012 Dean’s List Nominee</vt:lpstr>
      <vt:lpstr>Jason Bretzlaff  2012 GM Mentor of the Year Nominee</vt:lpstr>
      <vt:lpstr>Walt Hickok  2012 Woodie Flowers Nominee</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dc:title>
  <dc:creator>Anna</dc:creator>
  <cp:lastModifiedBy>Mary B Waldo</cp:lastModifiedBy>
  <cp:revision>29</cp:revision>
  <cp:lastPrinted>2012-03-09T04:28:09Z</cp:lastPrinted>
  <dcterms:created xsi:type="dcterms:W3CDTF">2012-03-04T02:02:58Z</dcterms:created>
  <dcterms:modified xsi:type="dcterms:W3CDTF">2012-03-30T14:35:34Z</dcterms:modified>
</cp:coreProperties>
</file>